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9.jpg" ContentType="image/pn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  <p:sldMasterId id="2147483677" r:id="rId2"/>
    <p:sldMasterId id="2147483678" r:id="rId3"/>
  </p:sldMasterIdLst>
  <p:notesMasterIdLst>
    <p:notesMasterId r:id="rId33"/>
  </p:notesMasterIdLst>
  <p:handoutMasterIdLst>
    <p:handoutMasterId r:id="rId34"/>
  </p:handoutMasterIdLst>
  <p:sldIdLst>
    <p:sldId id="272" r:id="rId4"/>
    <p:sldId id="282" r:id="rId5"/>
    <p:sldId id="273" r:id="rId6"/>
    <p:sldId id="274" r:id="rId7"/>
    <p:sldId id="259" r:id="rId8"/>
    <p:sldId id="276" r:id="rId9"/>
    <p:sldId id="283" r:id="rId10"/>
    <p:sldId id="260" r:id="rId11"/>
    <p:sldId id="275" r:id="rId12"/>
    <p:sldId id="263" r:id="rId13"/>
    <p:sldId id="279" r:id="rId14"/>
    <p:sldId id="280" r:id="rId15"/>
    <p:sldId id="264" r:id="rId16"/>
    <p:sldId id="284" r:id="rId17"/>
    <p:sldId id="266" r:id="rId18"/>
    <p:sldId id="267" r:id="rId19"/>
    <p:sldId id="268" r:id="rId20"/>
    <p:sldId id="285" r:id="rId21"/>
    <p:sldId id="286" r:id="rId22"/>
    <p:sldId id="270" r:id="rId23"/>
    <p:sldId id="287" r:id="rId24"/>
    <p:sldId id="288" r:id="rId25"/>
    <p:sldId id="291" r:id="rId26"/>
    <p:sldId id="289" r:id="rId27"/>
    <p:sldId id="261" r:id="rId28"/>
    <p:sldId id="262" r:id="rId29"/>
    <p:sldId id="290" r:id="rId30"/>
    <p:sldId id="265" r:id="rId31"/>
    <p:sldId id="269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78061" autoAdjust="0"/>
  </p:normalViewPr>
  <p:slideViewPr>
    <p:cSldViewPr snapToGrid="0">
      <p:cViewPr varScale="1">
        <p:scale>
          <a:sx n="69" d="100"/>
          <a:sy n="69" d="100"/>
        </p:scale>
        <p:origin x="18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068D0-C43C-4375-8BDF-7634ADC953E4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D51DF-14C4-41F1-B4E1-23D7622AE9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4484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695961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532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6508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480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2768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9125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4456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901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992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143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16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431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364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5610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567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3080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887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007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9th </a:t>
            </a:r>
            <a:r>
              <a:rPr lang="es-ES" dirty="0" err="1" smtClean="0"/>
              <a:t>year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Design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Contest</a:t>
            </a:r>
            <a:r>
              <a:rPr lang="es-ES" baseline="0" dirty="0" smtClean="0"/>
              <a:t>. In </a:t>
            </a:r>
            <a:r>
              <a:rPr lang="es-ES" baseline="0" dirty="0" err="1" smtClean="0"/>
              <a:t>previous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Contests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40-50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year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complexity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challenge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only</a:t>
            </a:r>
            <a:r>
              <a:rPr lang="es-ES" baseline="0" dirty="0" smtClean="0"/>
              <a:t> 14. And 6 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final. </a:t>
            </a:r>
            <a:endParaRPr dirty="0"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8958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674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07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753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es-ES" sz="1100" b="1" dirty="0" err="1" smtClean="0"/>
              <a:t>f</a:t>
            </a:r>
            <a:r>
              <a:rPr lang="es-ES" b="1" dirty="0" err="1" smtClean="0"/>
              <a:t>if</a:t>
            </a:r>
            <a:r>
              <a:rPr lang="es-ES" b="1" dirty="0" smtClean="0"/>
              <a:t> </a:t>
            </a:r>
            <a:r>
              <a:rPr lang="es-ES" sz="1100" b="1" dirty="0" smtClean="0"/>
              <a:t>= 2 MHz</a:t>
            </a:r>
          </a:p>
          <a:p>
            <a:endParaRPr lang="es-ES" sz="1100" b="1" dirty="0" smtClean="0"/>
          </a:p>
          <a:p>
            <a:r>
              <a:rPr lang="es-ES" sz="1100" b="1" dirty="0" err="1" smtClean="0"/>
              <a:t>f</a:t>
            </a:r>
            <a:r>
              <a:rPr lang="es-ES" b="1" dirty="0" err="1" smtClean="0"/>
              <a:t>s</a:t>
            </a:r>
            <a:r>
              <a:rPr lang="es-ES" sz="1100" b="1" dirty="0" smtClean="0"/>
              <a:t> = 12MSPS</a:t>
            </a:r>
          </a:p>
          <a:p>
            <a:endParaRPr lang="es-ES" sz="1100" b="1" dirty="0" smtClean="0"/>
          </a:p>
          <a:p>
            <a:r>
              <a:rPr lang="es-ES" sz="1100" b="1" dirty="0" smtClean="0"/>
              <a:t>Dual Data </a:t>
            </a:r>
            <a:r>
              <a:rPr lang="es-ES" sz="1100" b="1" dirty="0" err="1" smtClean="0"/>
              <a:t>Rate</a:t>
            </a:r>
            <a:endParaRPr lang="es-ES" sz="1100" b="1" dirty="0" smtClean="0"/>
          </a:p>
          <a:p>
            <a:endParaRPr lang="es-ES" sz="1100" b="1" dirty="0" smtClean="0"/>
          </a:p>
          <a:p>
            <a:r>
              <a:rPr lang="es-ES" sz="1100" b="1" dirty="0" err="1" smtClean="0"/>
              <a:t>Resolution</a:t>
            </a:r>
            <a:r>
              <a:rPr lang="es-ES" sz="1100" b="1" dirty="0" smtClean="0"/>
              <a:t>: 16 bits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5279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204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lace in Imag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85800" y="3429318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685800" y="4425316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100000"/>
              <a:buFont typeface="Noto Sans Symbols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SmallObjectLarg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2890081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3459892" y="1825626"/>
            <a:ext cx="5357083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TextObjectRigh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10743" y="4656488"/>
            <a:ext cx="4062403" cy="13129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3"/>
          </p:nvPr>
        </p:nvSpPr>
        <p:spPr>
          <a:xfrm>
            <a:off x="396815" y="1825625"/>
            <a:ext cx="4076331" cy="265987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4"/>
          </p:nvPr>
        </p:nvSpPr>
        <p:spPr>
          <a:xfrm>
            <a:off x="4606505" y="1825625"/>
            <a:ext cx="4209691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extA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410743" y="1839148"/>
            <a:ext cx="8405453" cy="7928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396815" y="2706131"/>
            <a:ext cx="8419381" cy="25454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4"/>
          </p:nvPr>
        </p:nvSpPr>
        <p:spPr>
          <a:xfrm>
            <a:off x="396815" y="5348467"/>
            <a:ext cx="8419381" cy="5951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100000"/>
              <a:buFont typeface="Arial"/>
              <a:buChar char="●"/>
              <a:defRPr sz="1800" b="1" i="1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extTwoColum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2"/>
          </p:nvPr>
        </p:nvSpPr>
        <p:spPr>
          <a:xfrm>
            <a:off x="410743" y="1825625"/>
            <a:ext cx="8405453" cy="2264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3"/>
          </p:nvPr>
        </p:nvSpPr>
        <p:spPr>
          <a:xfrm>
            <a:off x="396815" y="4213653"/>
            <a:ext cx="4076331" cy="1755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4"/>
          </p:nvPr>
        </p:nvSpPr>
        <p:spPr>
          <a:xfrm>
            <a:off x="4606505" y="4213653"/>
            <a:ext cx="4209691" cy="17558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85800" y="2273452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4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685800" y="3269450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OneColumnBulle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396815" y="1825625"/>
            <a:ext cx="8419381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3"/>
          </p:nvPr>
        </p:nvSpPr>
        <p:spPr>
          <a:xfrm>
            <a:off x="473986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Graphic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3"/>
          </p:nvPr>
        </p:nvSpPr>
        <p:spPr>
          <a:xfrm>
            <a:off x="4621213" y="1825625"/>
            <a:ext cx="4195762" cy="4143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2Graphic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3"/>
          </p:nvPr>
        </p:nvSpPr>
        <p:spPr>
          <a:xfrm>
            <a:off x="4621213" y="1825625"/>
            <a:ext cx="4195762" cy="1992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4"/>
          </p:nvPr>
        </p:nvSpPr>
        <p:spPr>
          <a:xfrm>
            <a:off x="4621213" y="3976866"/>
            <a:ext cx="4195762" cy="1992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TextObje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4621213" y="3286898"/>
            <a:ext cx="4195762" cy="26825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"/>
          </p:nvPr>
        </p:nvSpPr>
        <p:spPr>
          <a:xfrm>
            <a:off x="4621213" y="1825625"/>
            <a:ext cx="4195762" cy="13129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ObjectTextBulle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4621213" y="1825625"/>
            <a:ext cx="4195762" cy="13129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3"/>
          </p:nvPr>
        </p:nvSpPr>
        <p:spPr>
          <a:xfrm>
            <a:off x="4621602" y="3286898"/>
            <a:ext cx="4194983" cy="26825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"/>
          </p:nvPr>
        </p:nvSpPr>
        <p:spPr>
          <a:xfrm>
            <a:off x="396815" y="1825625"/>
            <a:ext cx="4076331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3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1992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3"/>
          </p:nvPr>
        </p:nvSpPr>
        <p:spPr>
          <a:xfrm>
            <a:off x="4621213" y="1825625"/>
            <a:ext cx="4195762" cy="1992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4"/>
          </p:nvPr>
        </p:nvSpPr>
        <p:spPr>
          <a:xfrm>
            <a:off x="4621213" y="3976866"/>
            <a:ext cx="4195762" cy="1992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5"/>
          </p:nvPr>
        </p:nvSpPr>
        <p:spPr>
          <a:xfrm>
            <a:off x="396815" y="3976866"/>
            <a:ext cx="4076331" cy="1992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6.gif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50" y="-13772"/>
            <a:ext cx="9144002" cy="685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750" y="5021485"/>
            <a:ext cx="9143998" cy="184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50" y="-13775"/>
            <a:ext cx="9144000" cy="927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6">
            <a:alphaModFix/>
          </a:blip>
          <a:srcRect r="2161"/>
          <a:stretch/>
        </p:blipFill>
        <p:spPr>
          <a:xfrm>
            <a:off x="7676211" y="6080769"/>
            <a:ext cx="1143673" cy="66588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385257" y="619452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50" y="-8675"/>
            <a:ext cx="9165666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050" y="5939575"/>
            <a:ext cx="9166052" cy="9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385257" y="619452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" sz="1200" b="0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50" y="-9950"/>
            <a:ext cx="9165674" cy="92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02096" y="6078746"/>
            <a:ext cx="1145704" cy="3555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5941775"/>
            <a:ext cx="9144220" cy="9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385257" y="619452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" sz="1200" b="0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-9950"/>
            <a:ext cx="9143998" cy="92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802096" y="6078746"/>
            <a:ext cx="1145704" cy="3555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7449" y="807623"/>
            <a:ext cx="8557788" cy="1030230"/>
          </a:xfrm>
        </p:spPr>
        <p:txBody>
          <a:bodyPr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DOA and RSS-based Localization Radio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with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CPW-Fed Monopole Array Antenna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</a:t>
            </a:r>
            <a:r>
              <a:rPr lang="es-E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5.8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GHz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9588" y="4354487"/>
            <a:ext cx="8494412" cy="16841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2000" i="0" dirty="0"/>
              <a:t>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4602"/>
            <a:ext cx="1828570" cy="182857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417595" y="4403100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 err="1"/>
              <a:t>Authors</a:t>
            </a:r>
            <a:r>
              <a:rPr lang="es-ES" sz="1600" b="1" dirty="0"/>
              <a:t>: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661081" y="4572377"/>
            <a:ext cx="623444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i="1" dirty="0" smtClean="0"/>
              <a:t>	</a:t>
            </a:r>
            <a:r>
              <a:rPr lang="es-ES" i="1" dirty="0" smtClean="0">
                <a:solidFill>
                  <a:schemeClr val="tx1"/>
                </a:solidFill>
              </a:rPr>
              <a:t>Iñigo </a:t>
            </a:r>
            <a:r>
              <a:rPr lang="es-ES" i="1" dirty="0">
                <a:solidFill>
                  <a:schemeClr val="tx1"/>
                </a:solidFill>
              </a:rPr>
              <a:t>Cortés Vidal (</a:t>
            </a:r>
            <a:r>
              <a:rPr lang="de-DE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icortesv@alumni.tecnun.es)</a:t>
            </a:r>
            <a:endParaRPr lang="es-ES" i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s-ES" i="1" dirty="0">
                <a:solidFill>
                  <a:schemeClr val="tx1"/>
                </a:solidFill>
              </a:rPr>
              <a:t>	Fátima Villa </a:t>
            </a:r>
            <a:r>
              <a:rPr lang="es-ES" i="1" dirty="0" err="1">
                <a:solidFill>
                  <a:schemeClr val="tx1"/>
                </a:solidFill>
              </a:rPr>
              <a:t>Gónzalez</a:t>
            </a:r>
            <a:r>
              <a:rPr lang="es-ES" i="1" dirty="0">
                <a:solidFill>
                  <a:schemeClr val="tx1"/>
                </a:solidFill>
              </a:rPr>
              <a:t> (</a:t>
            </a:r>
            <a:r>
              <a:rPr lang="en-US" i="1" dirty="0">
                <a:solidFill>
                  <a:schemeClr val="tx1"/>
                </a:solidFill>
              </a:rPr>
              <a:t>A903997@alumni.tecnun.es)</a:t>
            </a:r>
            <a:endParaRPr lang="es-ES" i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s-ES" i="1" dirty="0">
                <a:solidFill>
                  <a:schemeClr val="tx1"/>
                </a:solidFill>
              </a:rPr>
              <a:t>	Álvaro </a:t>
            </a:r>
            <a:r>
              <a:rPr lang="es-ES" i="1" dirty="0" err="1">
                <a:solidFill>
                  <a:schemeClr val="tx1"/>
                </a:solidFill>
              </a:rPr>
              <a:t>Urain</a:t>
            </a:r>
            <a:r>
              <a:rPr lang="es-ES" i="1" dirty="0">
                <a:solidFill>
                  <a:schemeClr val="tx1"/>
                </a:solidFill>
              </a:rPr>
              <a:t> </a:t>
            </a:r>
            <a:r>
              <a:rPr lang="es-ES" i="1" dirty="0" err="1">
                <a:solidFill>
                  <a:schemeClr val="tx1"/>
                </a:solidFill>
              </a:rPr>
              <a:t>Echart</a:t>
            </a:r>
            <a:r>
              <a:rPr lang="es-ES" i="1" dirty="0">
                <a:solidFill>
                  <a:schemeClr val="tx1"/>
                </a:solidFill>
              </a:rPr>
              <a:t> (</a:t>
            </a:r>
            <a:r>
              <a:rPr lang="en-US" i="1" dirty="0">
                <a:solidFill>
                  <a:schemeClr val="tx1"/>
                </a:solidFill>
              </a:rPr>
              <a:t>A904590@alumni.tecnun.es)</a:t>
            </a:r>
            <a:endParaRPr lang="es-ES" i="1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227560" y="2203594"/>
            <a:ext cx="4830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2018 IEEE International Symposium on Antennas and Propagation and USNC-URSI Radio Science Meeting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538049" y="2962409"/>
            <a:ext cx="3554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8-13 July 2018 • Boston, Massachusetts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40" y="3372698"/>
            <a:ext cx="571500" cy="5715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80" y="3467948"/>
            <a:ext cx="1066800" cy="381000"/>
          </a:xfrm>
          <a:prstGeom prst="rect">
            <a:avLst/>
          </a:prstGeom>
        </p:spPr>
      </p:pic>
      <p:grpSp>
        <p:nvGrpSpPr>
          <p:cNvPr id="24" name="Grupo 23"/>
          <p:cNvGrpSpPr/>
          <p:nvPr/>
        </p:nvGrpSpPr>
        <p:grpSpPr>
          <a:xfrm>
            <a:off x="1417595" y="4790267"/>
            <a:ext cx="1019839" cy="755817"/>
            <a:chOff x="465986" y="4870317"/>
            <a:chExt cx="1019839" cy="755817"/>
          </a:xfrm>
        </p:grpSpPr>
        <p:sp>
          <p:nvSpPr>
            <p:cNvPr id="21" name="CuadroTexto 20"/>
            <p:cNvSpPr txBox="1"/>
            <p:nvPr/>
          </p:nvSpPr>
          <p:spPr>
            <a:xfrm>
              <a:off x="730329" y="4979803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latin typeface="Broadway" panose="04040905080B02020502" pitchFamily="82" charset="0"/>
                </a:rPr>
                <a:t>T</a:t>
              </a:r>
              <a:endParaRPr lang="es-ES" b="1" dirty="0">
                <a:latin typeface="Broadway" panose="04040905080B02020502" pitchFamily="82" charset="0"/>
              </a:endParaRPr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982161" y="4875928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latin typeface="Broadway" panose="04040905080B02020502" pitchFamily="82" charset="0"/>
                </a:rPr>
                <a:t>T</a:t>
              </a:r>
              <a:endParaRPr lang="es-ES" b="1" dirty="0">
                <a:latin typeface="Broadway" panose="04040905080B02020502" pitchFamily="82" charset="0"/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465986" y="4870317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latin typeface="Broadway" panose="04040905080B02020502" pitchFamily="82" charset="0"/>
                </a:rPr>
                <a:t>T</a:t>
              </a:r>
              <a:endParaRPr lang="es-ES" b="1" dirty="0">
                <a:latin typeface="Broadway" panose="04040905080B02020502" pitchFamily="82" charset="0"/>
              </a:endParaRPr>
            </a:p>
          </p:txBody>
        </p: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71" y="4741654"/>
            <a:ext cx="1430106" cy="7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sz="3060" dirty="0" smtClean="0"/>
              <a:t>Front-</a:t>
            </a:r>
            <a:r>
              <a:rPr lang="es-ES" sz="3060" dirty="0" err="1" smtClean="0"/>
              <a:t>End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52400">
              <a:spcBef>
                <a:spcPts val="0"/>
              </a:spcBef>
            </a:pP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Main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Elements</a:t>
            </a:r>
            <a:endParaRPr sz="24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8" y="1733947"/>
            <a:ext cx="7134073" cy="4089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Zynqberry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FC77F87D-E123-438D-B23A-C6056C0C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89" y="1733947"/>
            <a:ext cx="5027705" cy="40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Zynqberry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0A9650C0-220C-482A-BF51-8E9311F7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0" y="1733947"/>
            <a:ext cx="8224336" cy="41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F78187DD-2D21-40FC-9182-AF79D2255C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" r="5955" b="29975"/>
          <a:stretch/>
        </p:blipFill>
        <p:spPr>
          <a:xfrm>
            <a:off x="884530" y="1517151"/>
            <a:ext cx="7443950" cy="4038315"/>
          </a:xfrm>
          <a:prstGeom prst="rect">
            <a:avLst/>
          </a:prstGeom>
        </p:spPr>
      </p:pic>
      <p:sp>
        <p:nvSpPr>
          <p:cNvPr id="9" name="Shape 204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sz="3060" dirty="0" err="1" smtClean="0"/>
              <a:t>First</a:t>
            </a:r>
            <a:r>
              <a:rPr lang="es-ES" sz="3060" dirty="0" smtClean="0"/>
              <a:t> complete </a:t>
            </a:r>
            <a:r>
              <a:rPr lang="es-ES" sz="3060" dirty="0" err="1" smtClean="0"/>
              <a:t>structure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549998" y="580454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dirty="0" err="1" smtClean="0"/>
              <a:t>Index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1299799" y="1352173"/>
            <a:ext cx="4918295" cy="44275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Introduction</a:t>
            </a:r>
            <a:endParaRPr lang="es-ES" b="0" i="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System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Design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i="0" dirty="0" err="1" smtClean="0">
                <a:solidFill>
                  <a:schemeClr val="accent5">
                    <a:lumMod val="75000"/>
                  </a:schemeClr>
                </a:solidFill>
              </a:rPr>
              <a:t>Stay</a:t>
            </a:r>
            <a:r>
              <a:rPr lang="es-ES" i="0" dirty="0" smtClean="0">
                <a:solidFill>
                  <a:schemeClr val="accent5">
                    <a:lumMod val="75000"/>
                  </a:schemeClr>
                </a:solidFill>
              </a:rPr>
              <a:t> in Boston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Conclusion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Future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work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sz="28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75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sz="3060" b="1" i="0" u="none" strike="noStrike" cap="none" dirty="0" smtClean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MIT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898" t="24137" r="52665" b="26518"/>
          <a:stretch/>
        </p:blipFill>
        <p:spPr>
          <a:xfrm>
            <a:off x="410803" y="1299991"/>
            <a:ext cx="5190031" cy="43082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29" y="2886697"/>
            <a:ext cx="1675897" cy="167589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037243" y="4654137"/>
            <a:ext cx="2856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 smtClean="0"/>
              <a:t>David Bono</a:t>
            </a:r>
            <a:endParaRPr lang="es-ES" sz="2000" b="1" dirty="0" smtClean="0"/>
          </a:p>
          <a:p>
            <a:endParaRPr lang="es-ES" dirty="0"/>
          </a:p>
          <a:p>
            <a:pPr algn="ctr"/>
            <a:r>
              <a:rPr lang="es-ES" dirty="0" smtClean="0"/>
              <a:t>Instructor LAB Manager DMSE UGTL at MIT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67" y="826174"/>
            <a:ext cx="1905918" cy="1429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sz="3060" dirty="0" smtClean="0"/>
              <a:t>AP-S </a:t>
            </a:r>
            <a:r>
              <a:rPr lang="es-ES" sz="3060" dirty="0" err="1" smtClean="0"/>
              <a:t>Student</a:t>
            </a:r>
            <a:r>
              <a:rPr lang="es-ES" sz="3060" dirty="0" smtClean="0"/>
              <a:t> </a:t>
            </a:r>
            <a:r>
              <a:rPr lang="es-ES" sz="3060" dirty="0" err="1" smtClean="0"/>
              <a:t>Design</a:t>
            </a:r>
            <a:r>
              <a:rPr lang="es-ES" sz="3060" dirty="0" smtClean="0"/>
              <a:t> </a:t>
            </a:r>
            <a:r>
              <a:rPr lang="es-ES" sz="3060" dirty="0" err="1" smtClean="0"/>
              <a:t>Contest</a:t>
            </a:r>
            <a:r>
              <a:rPr lang="es-ES" sz="3060" dirty="0" smtClean="0"/>
              <a:t> 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152400">
              <a:spcBef>
                <a:spcPts val="0"/>
              </a:spcBef>
            </a:pP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Set-up and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judging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time</a:t>
            </a:r>
            <a:endParaRPr lang="es-ES" i="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24" y="1872867"/>
            <a:ext cx="6877545" cy="3862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Fox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hunt</a:t>
            </a:r>
            <a:endParaRPr lang="es-ES" i="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6" name="Shape 24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sz="3060" dirty="0" smtClean="0"/>
              <a:t>AP-S </a:t>
            </a:r>
            <a:r>
              <a:rPr lang="es-ES" sz="3060" dirty="0" err="1" smtClean="0"/>
              <a:t>Student</a:t>
            </a:r>
            <a:r>
              <a:rPr lang="es-ES" sz="3060" dirty="0" smtClean="0"/>
              <a:t> </a:t>
            </a:r>
            <a:r>
              <a:rPr lang="es-ES" sz="3060" dirty="0" err="1" smtClean="0"/>
              <a:t>Design</a:t>
            </a:r>
            <a:r>
              <a:rPr lang="es-ES" sz="3060" dirty="0" smtClean="0"/>
              <a:t> </a:t>
            </a:r>
            <a:r>
              <a:rPr lang="es-ES" sz="3060" dirty="0" err="1" smtClean="0"/>
              <a:t>Contest</a:t>
            </a:r>
            <a:r>
              <a:rPr lang="es-ES" sz="3060" dirty="0" smtClean="0"/>
              <a:t> 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01" y="1733947"/>
            <a:ext cx="7147002" cy="4013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Third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Place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Award</a:t>
            </a:r>
            <a:endParaRPr lang="es-ES" i="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6" name="Shape 24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sz="3060" dirty="0" smtClean="0"/>
              <a:t>AP-S </a:t>
            </a:r>
            <a:r>
              <a:rPr lang="es-ES" sz="3060" dirty="0" err="1" smtClean="0"/>
              <a:t>Student</a:t>
            </a:r>
            <a:r>
              <a:rPr lang="es-ES" sz="3060" dirty="0" smtClean="0"/>
              <a:t> </a:t>
            </a:r>
            <a:r>
              <a:rPr lang="es-ES" sz="3060" dirty="0" err="1" smtClean="0"/>
              <a:t>Design</a:t>
            </a:r>
            <a:r>
              <a:rPr lang="es-ES" sz="3060" dirty="0" smtClean="0"/>
              <a:t> </a:t>
            </a:r>
            <a:r>
              <a:rPr lang="es-ES" sz="3060" dirty="0" err="1" smtClean="0"/>
              <a:t>Contest</a:t>
            </a:r>
            <a:r>
              <a:rPr lang="es-ES" sz="3060" dirty="0" smtClean="0"/>
              <a:t> 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67" y="1733947"/>
            <a:ext cx="7425369" cy="41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549998" y="580454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dirty="0" err="1" smtClean="0"/>
              <a:t>Index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1299799" y="1352173"/>
            <a:ext cx="4918295" cy="44275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Introduction</a:t>
            </a:r>
            <a:endParaRPr lang="es-ES" b="0" i="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System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Design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Stay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in Boston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i="0" dirty="0" err="1" smtClean="0">
                <a:solidFill>
                  <a:schemeClr val="accent5">
                    <a:lumMod val="75000"/>
                  </a:schemeClr>
                </a:solidFill>
              </a:rPr>
              <a:t>Conclusion</a:t>
            </a:r>
            <a:r>
              <a:rPr lang="es-ES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Future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work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sz="28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0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549998" y="580454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dirty="0" err="1" smtClean="0"/>
              <a:t>Index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1299799" y="1352173"/>
            <a:ext cx="4918295" cy="44275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Introduction</a:t>
            </a:r>
            <a:endParaRPr lang="es-ES" b="0" i="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System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Design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Stay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in Boston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Conclusion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Future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work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sz="28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368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s-ES" smtClean="0">
                <a:sym typeface="Calibri"/>
              </a:rPr>
              <a:t>Conclusion</a:t>
            </a:r>
            <a:endParaRPr lang="es-ES" dirty="0">
              <a:sym typeface="Calibri"/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idx="2"/>
          </p:nvPr>
        </p:nvSpPr>
        <p:spPr>
          <a:xfrm>
            <a:off x="551051" y="1326082"/>
            <a:ext cx="8419381" cy="4143854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Didactic-purpose</a:t>
            </a:r>
            <a:r>
              <a:rPr lang="es-ES" dirty="0" smtClean="0"/>
              <a:t> receiver </a:t>
            </a:r>
            <a:r>
              <a:rPr lang="es-ES" dirty="0" err="1" smtClean="0"/>
              <a:t>made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“</a:t>
            </a:r>
            <a:r>
              <a:rPr lang="es-ES" dirty="0" err="1" smtClean="0"/>
              <a:t>scratch</a:t>
            </a:r>
            <a:r>
              <a:rPr lang="es-ES" dirty="0" smtClean="0"/>
              <a:t>”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dirty="0" smtClean="0"/>
              <a:t>Original novel </a:t>
            </a:r>
            <a:r>
              <a:rPr lang="es-ES" dirty="0" err="1" smtClean="0"/>
              <a:t>array</a:t>
            </a:r>
            <a:r>
              <a:rPr lang="es-ES" dirty="0" smtClean="0"/>
              <a:t> </a:t>
            </a:r>
            <a:r>
              <a:rPr lang="es-ES" dirty="0" err="1" smtClean="0"/>
              <a:t>antenna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endParaRPr lang="es-ES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Correct</a:t>
            </a:r>
            <a:r>
              <a:rPr lang="es-ES" dirty="0" smtClean="0"/>
              <a:t> </a:t>
            </a:r>
            <a:r>
              <a:rPr lang="es-ES" dirty="0" err="1" smtClean="0"/>
              <a:t>implementation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acquisition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endParaRPr lang="es-ES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Possibility</a:t>
            </a:r>
            <a:r>
              <a:rPr lang="es-ES" dirty="0" smtClean="0"/>
              <a:t> of </a:t>
            </a:r>
            <a:r>
              <a:rPr lang="es-ES" dirty="0" err="1" smtClean="0"/>
              <a:t>working</a:t>
            </a:r>
            <a:r>
              <a:rPr lang="es-ES" dirty="0"/>
              <a:t> </a:t>
            </a:r>
            <a:r>
              <a:rPr lang="es-ES" dirty="0" err="1" smtClean="0"/>
              <a:t>without</a:t>
            </a:r>
            <a:r>
              <a:rPr lang="es-ES" dirty="0" smtClean="0"/>
              <a:t> a laptop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Remote</a:t>
            </a:r>
            <a:r>
              <a:rPr lang="es-ES" dirty="0" smtClean="0"/>
              <a:t> </a:t>
            </a:r>
            <a:r>
              <a:rPr lang="es-ES" dirty="0" err="1" smtClean="0"/>
              <a:t>team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r>
              <a:rPr lang="es-ES" dirty="0" smtClean="0"/>
              <a:t> </a:t>
            </a:r>
            <a:r>
              <a:rPr lang="es-ES" dirty="0" err="1" smtClean="0"/>
              <a:t>experience</a:t>
            </a:r>
            <a:r>
              <a:rPr lang="es-ES" dirty="0" smtClean="0"/>
              <a:t>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Enriched</a:t>
            </a:r>
            <a:r>
              <a:rPr lang="es-ES" dirty="0" smtClean="0"/>
              <a:t> </a:t>
            </a:r>
            <a:r>
              <a:rPr lang="es-ES" dirty="0" err="1" smtClean="0"/>
              <a:t>knowledge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rest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teams</a:t>
            </a:r>
            <a:endParaRPr lang="es-ES" dirty="0" smtClean="0"/>
          </a:p>
          <a:p>
            <a:pPr>
              <a:buFont typeface="Wingdings" panose="05000000000000000000" pitchFamily="2" charset="2"/>
              <a:buChar char="ü"/>
            </a:pPr>
            <a:endParaRPr lang="es-ES" dirty="0" smtClean="0"/>
          </a:p>
          <a:p>
            <a:pPr>
              <a:buFont typeface="Wingdings" panose="05000000000000000000" pitchFamily="2" charset="2"/>
              <a:buChar char="ü"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01261C44-D083-46B3-9527-7DDECFE66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40" y="798849"/>
            <a:ext cx="2599160" cy="259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549998" y="580454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dirty="0" err="1" smtClean="0"/>
              <a:t>Index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1299799" y="1352173"/>
            <a:ext cx="4918295" cy="44275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Introduction</a:t>
            </a:r>
            <a:endParaRPr lang="es-ES" b="0" i="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System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Design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Stay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in Boston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Conclusion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i="0" dirty="0" err="1" smtClean="0">
                <a:solidFill>
                  <a:schemeClr val="accent5">
                    <a:lumMod val="75000"/>
                  </a:schemeClr>
                </a:solidFill>
              </a:rPr>
              <a:t>Future</a:t>
            </a:r>
            <a:r>
              <a:rPr lang="es-ES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5">
                    <a:lumMod val="75000"/>
                  </a:schemeClr>
                </a:solidFill>
              </a:rPr>
              <a:t>work</a:t>
            </a:r>
            <a:r>
              <a:rPr lang="es-ES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sz="28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524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s-ES" dirty="0" err="1" smtClean="0">
                <a:sym typeface="Calibri"/>
              </a:rPr>
              <a:t>Future</a:t>
            </a:r>
            <a:r>
              <a:rPr lang="es-ES" dirty="0" smtClean="0">
                <a:sym typeface="Calibri"/>
              </a:rPr>
              <a:t> </a:t>
            </a:r>
            <a:r>
              <a:rPr lang="es-ES" dirty="0" err="1" smtClean="0">
                <a:sym typeface="Calibri"/>
              </a:rPr>
              <a:t>work</a:t>
            </a:r>
            <a:endParaRPr lang="es-ES" dirty="0">
              <a:sym typeface="Calibri"/>
            </a:endParaRP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Antenna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Improvement</a:t>
            </a:r>
            <a:endParaRPr lang="es-ES" i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idx="2"/>
          </p:nvPr>
        </p:nvSpPr>
        <p:spPr>
          <a:xfrm>
            <a:off x="396815" y="1550200"/>
            <a:ext cx="8419381" cy="143536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Increase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ground</a:t>
            </a:r>
            <a:r>
              <a:rPr lang="es-ES" dirty="0" smtClean="0"/>
              <a:t> </a:t>
            </a:r>
            <a:r>
              <a:rPr lang="es-ES" dirty="0" err="1" smtClean="0"/>
              <a:t>plane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Better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S11</a:t>
            </a:r>
            <a:endParaRPr lang="es-ES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Ground</a:t>
            </a:r>
            <a:r>
              <a:rPr lang="es-ES" dirty="0" smtClean="0"/>
              <a:t> </a:t>
            </a:r>
            <a:r>
              <a:rPr lang="es-ES" dirty="0" err="1" smtClean="0"/>
              <a:t>plane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bottom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Better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S11</a:t>
            </a:r>
            <a:endParaRPr lang="es-ES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smtClean="0"/>
              <a:t>More </a:t>
            </a:r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Better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resolution</a:t>
            </a:r>
            <a:endParaRPr lang="es-ES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s-ES" dirty="0" smtClean="0"/>
          </a:p>
          <a:p>
            <a:pPr>
              <a:buFont typeface="Wingdings" panose="05000000000000000000" pitchFamily="2" charset="2"/>
              <a:buChar char="ü"/>
            </a:pPr>
            <a:endParaRPr lang="es-ES" dirty="0"/>
          </a:p>
        </p:txBody>
      </p:sp>
      <p:sp>
        <p:nvSpPr>
          <p:cNvPr id="5" name="Subtítulo 1"/>
          <p:cNvSpPr txBox="1">
            <a:spLocks/>
          </p:cNvSpPr>
          <p:nvPr/>
        </p:nvSpPr>
        <p:spPr>
          <a:xfrm>
            <a:off x="396814" y="3130603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Front-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End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improvement</a:t>
            </a:r>
            <a:endParaRPr lang="es-ES" i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Marcador de texto 8"/>
          <p:cNvSpPr txBox="1">
            <a:spLocks/>
          </p:cNvSpPr>
          <p:nvPr/>
        </p:nvSpPr>
        <p:spPr>
          <a:xfrm>
            <a:off x="396813" y="3500186"/>
            <a:ext cx="8419381" cy="14353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Minimize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Front </a:t>
            </a:r>
            <a:r>
              <a:rPr lang="es-ES" dirty="0" err="1" smtClean="0"/>
              <a:t>End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More portable,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reduction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of EMI</a:t>
            </a:r>
            <a:endParaRPr lang="es-ES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Modify</a:t>
            </a:r>
            <a:r>
              <a:rPr lang="es-ES" dirty="0" smtClean="0"/>
              <a:t> Front-</a:t>
            </a:r>
            <a:r>
              <a:rPr lang="es-ES" dirty="0" err="1" smtClean="0"/>
              <a:t>End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received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increased</a:t>
            </a:r>
            <a:r>
              <a:rPr lang="es-ES" dirty="0" smtClean="0"/>
              <a:t> </a:t>
            </a:r>
            <a:r>
              <a:rPr lang="es-ES" dirty="0" err="1" smtClean="0"/>
              <a:t>bandwidth</a:t>
            </a:r>
            <a:r>
              <a:rPr lang="es-ES" dirty="0" smtClean="0"/>
              <a:t> (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</a:rPr>
              <a:t>100 MHz</a:t>
            </a:r>
            <a:r>
              <a:rPr lang="es-ES" dirty="0" smtClean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endParaRPr lang="es-ES" dirty="0"/>
          </a:p>
        </p:txBody>
      </p:sp>
      <p:sp>
        <p:nvSpPr>
          <p:cNvPr id="7" name="Subtítulo 1"/>
          <p:cNvSpPr txBox="1">
            <a:spLocks/>
          </p:cNvSpPr>
          <p:nvPr/>
        </p:nvSpPr>
        <p:spPr>
          <a:xfrm>
            <a:off x="396813" y="4674978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Zynqberry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improvement</a:t>
            </a:r>
            <a:endParaRPr lang="es-ES" i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Marcador de texto 8"/>
          <p:cNvSpPr txBox="1">
            <a:spLocks/>
          </p:cNvSpPr>
          <p:nvPr/>
        </p:nvSpPr>
        <p:spPr>
          <a:xfrm>
            <a:off x="396813" y="5051080"/>
            <a:ext cx="8419381" cy="927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Downconversion</a:t>
            </a:r>
            <a:r>
              <a:rPr lang="es-ES" dirty="0" smtClean="0"/>
              <a:t> and </a:t>
            </a:r>
            <a:r>
              <a:rPr lang="es-ES" dirty="0" err="1" smtClean="0"/>
              <a:t>correlation</a:t>
            </a:r>
            <a:r>
              <a:rPr lang="es-ES" dirty="0" smtClean="0"/>
              <a:t> </a:t>
            </a:r>
            <a:r>
              <a:rPr lang="es-ES" dirty="0" err="1" smtClean="0"/>
              <a:t>implemented</a:t>
            </a:r>
            <a:r>
              <a:rPr lang="es-ES" dirty="0" smtClean="0"/>
              <a:t> in FPGA.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interface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Receiver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without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a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lap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-top</a:t>
            </a:r>
            <a:endParaRPr lang="es-ES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41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s-ES" dirty="0" err="1" smtClean="0">
                <a:sym typeface="Calibri"/>
              </a:rPr>
              <a:t>Suggestions</a:t>
            </a:r>
            <a:endParaRPr lang="es-ES" dirty="0">
              <a:sym typeface="Calibri"/>
            </a:endParaRP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parameters</a:t>
            </a:r>
            <a:endParaRPr lang="es-ES" i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idx="2"/>
          </p:nvPr>
        </p:nvSpPr>
        <p:spPr>
          <a:xfrm>
            <a:off x="396813" y="1721709"/>
            <a:ext cx="8419381" cy="1834460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Frequency</a:t>
            </a:r>
            <a:r>
              <a:rPr lang="es-ES" dirty="0" smtClean="0"/>
              <a:t> band</a:t>
            </a:r>
            <a:endParaRPr lang="es-ES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>
                <a:solidFill>
                  <a:schemeClr val="tx1"/>
                </a:solidFill>
              </a:rPr>
              <a:t>Antenna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Resolution</a:t>
            </a:r>
            <a:endParaRPr lang="es-ES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>
                <a:solidFill>
                  <a:schemeClr val="tx1"/>
                </a:solidFill>
              </a:rPr>
              <a:t>Size</a:t>
            </a:r>
            <a:endParaRPr lang="es-ES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chemeClr val="tx1"/>
                </a:solidFill>
              </a:rPr>
              <a:t>Security</a:t>
            </a:r>
            <a:endParaRPr lang="es-ES" dirty="0" smtClean="0"/>
          </a:p>
          <a:p>
            <a:pPr>
              <a:buFont typeface="Wingdings" panose="05000000000000000000" pitchFamily="2" charset="2"/>
              <a:buChar char="ü"/>
            </a:pPr>
            <a:endParaRPr lang="es-ES" dirty="0"/>
          </a:p>
        </p:txBody>
      </p:sp>
      <p:sp>
        <p:nvSpPr>
          <p:cNvPr id="5" name="Subtítulo 1"/>
          <p:cNvSpPr txBox="1">
            <a:spLocks/>
          </p:cNvSpPr>
          <p:nvPr/>
        </p:nvSpPr>
        <p:spPr>
          <a:xfrm>
            <a:off x="396814" y="3600237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Topics</a:t>
            </a:r>
            <a:endParaRPr lang="es-ES" i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Marcador de texto 8"/>
          <p:cNvSpPr txBox="1">
            <a:spLocks/>
          </p:cNvSpPr>
          <p:nvPr/>
        </p:nvSpPr>
        <p:spPr>
          <a:xfrm>
            <a:off x="396813" y="4082170"/>
            <a:ext cx="8419381" cy="18870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Array</a:t>
            </a:r>
            <a:r>
              <a:rPr lang="es-ES" dirty="0" smtClean="0"/>
              <a:t> </a:t>
            </a:r>
            <a:r>
              <a:rPr lang="es-ES" dirty="0" err="1" smtClean="0"/>
              <a:t>Antenna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satellite</a:t>
            </a:r>
            <a:r>
              <a:rPr lang="es-ES" dirty="0" smtClean="0"/>
              <a:t> </a:t>
            </a:r>
            <a:r>
              <a:rPr lang="es-ES" dirty="0" err="1" smtClean="0"/>
              <a:t>communication</a:t>
            </a:r>
            <a:r>
              <a:rPr lang="es-ES" dirty="0" smtClean="0"/>
              <a:t>. (L1, L2, E5a, E5b… </a:t>
            </a:r>
            <a:r>
              <a:rPr lang="es-ES" dirty="0" err="1" smtClean="0"/>
              <a:t>bands</a:t>
            </a:r>
            <a:r>
              <a:rPr lang="es-ES" dirty="0" smtClean="0"/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>
                <a:solidFill>
                  <a:schemeClr val="tx1"/>
                </a:solidFill>
              </a:rPr>
              <a:t>Indoor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Communication</a:t>
            </a:r>
            <a:endParaRPr lang="es-ES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Autonomous</a:t>
            </a:r>
            <a:r>
              <a:rPr lang="es-ES" dirty="0" smtClean="0"/>
              <a:t> car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dirty="0" err="1" smtClean="0"/>
              <a:t>Industry</a:t>
            </a:r>
            <a:r>
              <a:rPr lang="es-ES" dirty="0" smtClean="0"/>
              <a:t> 4.0 : </a:t>
            </a:r>
            <a:r>
              <a:rPr lang="es-ES" dirty="0" err="1" smtClean="0"/>
              <a:t>Mapping</a:t>
            </a:r>
            <a:endParaRPr lang="es-ES" dirty="0" smtClean="0"/>
          </a:p>
          <a:p>
            <a:pPr>
              <a:buFont typeface="Wingdings" panose="05000000000000000000" pitchFamily="2" charset="2"/>
              <a:buChar char="ü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60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7449" y="807623"/>
            <a:ext cx="8557788" cy="1030230"/>
          </a:xfrm>
        </p:spPr>
        <p:txBody>
          <a:bodyPr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DOA and RSS-based Localization Radio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with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CPW-Fed Monopole Array Antenna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</a:t>
            </a:r>
            <a:r>
              <a:rPr lang="es-E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5.8 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GHz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9588" y="4354487"/>
            <a:ext cx="8494412" cy="16841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2000" i="0" dirty="0"/>
              <a:t>	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4602"/>
            <a:ext cx="1828570" cy="182857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417595" y="4403100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 err="1"/>
              <a:t>Authors</a:t>
            </a:r>
            <a:r>
              <a:rPr lang="es-ES" sz="1600" b="1" dirty="0"/>
              <a:t>: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661081" y="4572377"/>
            <a:ext cx="623444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i="1" dirty="0" smtClean="0"/>
              <a:t>	Iñigo </a:t>
            </a:r>
            <a:r>
              <a:rPr lang="es-ES" i="1" dirty="0"/>
              <a:t>Cortés Vidal (</a:t>
            </a:r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icortesv@alumni.tecnun.es)</a:t>
            </a:r>
            <a:endParaRPr lang="es-ES" i="1" dirty="0"/>
          </a:p>
          <a:p>
            <a:pPr>
              <a:lnSpc>
                <a:spcPct val="150000"/>
              </a:lnSpc>
            </a:pPr>
            <a:r>
              <a:rPr lang="es-ES" i="1" dirty="0"/>
              <a:t>	Fátima Villa </a:t>
            </a:r>
            <a:r>
              <a:rPr lang="es-ES" i="1" dirty="0" err="1"/>
              <a:t>Gónzalez</a:t>
            </a:r>
            <a:r>
              <a:rPr lang="es-ES" i="1" dirty="0"/>
              <a:t> (</a:t>
            </a:r>
            <a:r>
              <a:rPr lang="en-US" i="1" dirty="0"/>
              <a:t>A903997@alumni.tecnun.es)</a:t>
            </a:r>
            <a:endParaRPr lang="es-ES" i="1" dirty="0"/>
          </a:p>
          <a:p>
            <a:pPr>
              <a:lnSpc>
                <a:spcPct val="150000"/>
              </a:lnSpc>
            </a:pPr>
            <a:r>
              <a:rPr lang="es-ES" i="1" dirty="0"/>
              <a:t>	Álvaro </a:t>
            </a:r>
            <a:r>
              <a:rPr lang="es-ES" i="1" dirty="0" err="1"/>
              <a:t>Urain</a:t>
            </a:r>
            <a:r>
              <a:rPr lang="es-ES" i="1" dirty="0"/>
              <a:t> </a:t>
            </a:r>
            <a:r>
              <a:rPr lang="es-ES" i="1" dirty="0" err="1"/>
              <a:t>Echart</a:t>
            </a:r>
            <a:r>
              <a:rPr lang="es-ES" i="1" dirty="0"/>
              <a:t> (</a:t>
            </a:r>
            <a:r>
              <a:rPr lang="en-US" i="1" dirty="0"/>
              <a:t>A904590@alumni.tecnun.es)</a:t>
            </a:r>
            <a:endParaRPr lang="es-ES" i="1" dirty="0"/>
          </a:p>
        </p:txBody>
      </p:sp>
      <p:sp>
        <p:nvSpPr>
          <p:cNvPr id="7" name="Rectángulo 6"/>
          <p:cNvSpPr/>
          <p:nvPr/>
        </p:nvSpPr>
        <p:spPr>
          <a:xfrm>
            <a:off x="3227560" y="2203594"/>
            <a:ext cx="4830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2018 IEEE International Symposium on Antennas and Propagation and USNC-URSI Radio Science Meeting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538049" y="2962409"/>
            <a:ext cx="3554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8-13 July 2018 • Boston, Massachusetts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40" y="3372698"/>
            <a:ext cx="571500" cy="5715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380" y="3467948"/>
            <a:ext cx="1066800" cy="381000"/>
          </a:xfrm>
          <a:prstGeom prst="rect">
            <a:avLst/>
          </a:prstGeom>
        </p:spPr>
      </p:pic>
      <p:grpSp>
        <p:nvGrpSpPr>
          <p:cNvPr id="24" name="Grupo 23"/>
          <p:cNvGrpSpPr/>
          <p:nvPr/>
        </p:nvGrpSpPr>
        <p:grpSpPr>
          <a:xfrm>
            <a:off x="1417595" y="4790267"/>
            <a:ext cx="1019839" cy="755817"/>
            <a:chOff x="465986" y="4870317"/>
            <a:chExt cx="1019839" cy="755817"/>
          </a:xfrm>
        </p:grpSpPr>
        <p:sp>
          <p:nvSpPr>
            <p:cNvPr id="21" name="CuadroTexto 20"/>
            <p:cNvSpPr txBox="1"/>
            <p:nvPr/>
          </p:nvSpPr>
          <p:spPr>
            <a:xfrm>
              <a:off x="730329" y="4979803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latin typeface="Broadway" panose="04040905080B02020502" pitchFamily="82" charset="0"/>
                </a:rPr>
                <a:t>T</a:t>
              </a:r>
              <a:endParaRPr lang="es-ES" b="1" dirty="0">
                <a:latin typeface="Broadway" panose="04040905080B02020502" pitchFamily="82" charset="0"/>
              </a:endParaRPr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982161" y="4875928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latin typeface="Broadway" panose="04040905080B02020502" pitchFamily="82" charset="0"/>
                </a:rPr>
                <a:t>T</a:t>
              </a:r>
              <a:endParaRPr lang="es-ES" b="1" dirty="0">
                <a:latin typeface="Broadway" panose="04040905080B02020502" pitchFamily="82" charset="0"/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465986" y="4870317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latin typeface="Broadway" panose="04040905080B02020502" pitchFamily="82" charset="0"/>
                </a:rPr>
                <a:t>T</a:t>
              </a:r>
              <a:endParaRPr lang="es-ES" b="1" dirty="0">
                <a:latin typeface="Broadway" panose="04040905080B020205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59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Transmission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line of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each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parasitic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element</a:t>
            </a:r>
            <a:endParaRPr lang="es-ES" i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idx="2"/>
          </p:nvPr>
        </p:nvSpPr>
        <p:spPr>
          <a:xfrm>
            <a:off x="2271033" y="4737251"/>
            <a:ext cx="4670944" cy="835619"/>
          </a:xfrm>
        </p:spPr>
        <p:txBody>
          <a:bodyPr/>
          <a:lstStyle/>
          <a:p>
            <a:pPr marL="76200" indent="0" algn="ctr">
              <a:lnSpc>
                <a:spcPct val="150000"/>
              </a:lnSpc>
              <a:buNone/>
            </a:pPr>
            <a:r>
              <a:rPr lang="es-ES" dirty="0" smtClean="0"/>
              <a:t>PIN </a:t>
            </a:r>
            <a:r>
              <a:rPr lang="es-ES" dirty="0" err="1" smtClean="0"/>
              <a:t>diode</a:t>
            </a:r>
            <a:r>
              <a:rPr lang="es-ES" dirty="0" smtClean="0"/>
              <a:t> </a:t>
            </a:r>
            <a:r>
              <a:rPr lang="es-ES" dirty="0" err="1" smtClean="0"/>
              <a:t>fed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Reflector </a:t>
            </a:r>
          </a:p>
          <a:p>
            <a:pPr marL="76200" indent="0" algn="ctr">
              <a:lnSpc>
                <a:spcPct val="150000"/>
              </a:lnSpc>
              <a:buNone/>
            </a:pPr>
            <a:r>
              <a:rPr lang="es-ES" dirty="0" smtClean="0">
                <a:sym typeface="Wingdings" panose="05000000000000000000" pitchFamily="2" charset="2"/>
              </a:rPr>
              <a:t>PIN </a:t>
            </a:r>
            <a:r>
              <a:rPr lang="es-ES" dirty="0" err="1" smtClean="0">
                <a:sym typeface="Wingdings" panose="05000000000000000000" pitchFamily="2" charset="2"/>
              </a:rPr>
              <a:t>diode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not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fed</a:t>
            </a:r>
            <a:r>
              <a:rPr lang="es-ES" dirty="0" smtClean="0">
                <a:sym typeface="Wingdings" panose="05000000000000000000" pitchFamily="2" charset="2"/>
              </a:rPr>
              <a:t> 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Parasitic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Element</a:t>
            </a:r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ítulo 1"/>
          <p:cNvSpPr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</p:spPr>
        <p:txBody>
          <a:bodyPr/>
          <a:lstStyle/>
          <a:p>
            <a:r>
              <a:rPr lang="es-ES" sz="3600" dirty="0" smtClean="0"/>
              <a:t>CPW-</a:t>
            </a:r>
            <a:r>
              <a:rPr lang="es-ES" sz="3600" dirty="0" err="1" smtClean="0"/>
              <a:t>fed</a:t>
            </a:r>
            <a:r>
              <a:rPr lang="es-ES" sz="3600" dirty="0" smtClean="0"/>
              <a:t> </a:t>
            </a:r>
            <a:r>
              <a:rPr lang="es-ES" sz="3600" dirty="0" err="1" smtClean="0"/>
              <a:t>monopole</a:t>
            </a:r>
            <a:r>
              <a:rPr lang="es-ES" sz="3600" dirty="0" smtClean="0"/>
              <a:t> </a:t>
            </a:r>
            <a:r>
              <a:rPr lang="es-ES" sz="3600" dirty="0" err="1" smtClean="0"/>
              <a:t>array</a:t>
            </a:r>
            <a:r>
              <a:rPr lang="es-ES" sz="3600" dirty="0" smtClean="0"/>
              <a:t> </a:t>
            </a:r>
            <a:r>
              <a:rPr lang="es-ES" sz="3600" dirty="0" err="1" smtClean="0"/>
              <a:t>antenna</a:t>
            </a:r>
            <a:r>
              <a:rPr lang="es-ES" sz="3600" dirty="0" smtClean="0"/>
              <a:t>  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740027D6-88DA-4783-9106-F16DA8207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72" y="1733947"/>
            <a:ext cx="5846571" cy="2658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64EA176C-778B-4464-B0D5-82367C373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8" y="1733947"/>
            <a:ext cx="8466010" cy="3821512"/>
          </a:xfrm>
          <a:prstGeom prst="rect">
            <a:avLst/>
          </a:prstGeom>
        </p:spPr>
      </p:pic>
      <p:sp>
        <p:nvSpPr>
          <p:cNvPr id="196" name="Shape 196"/>
          <p:cNvSpPr txBox="1">
            <a:spLocks noGrp="1"/>
          </p:cNvSpPr>
          <p:nvPr>
            <p:ph type="subTitle" idx="1"/>
          </p:nvPr>
        </p:nvSpPr>
        <p:spPr>
          <a:xfrm>
            <a:off x="396815" y="1210126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152400">
              <a:spcBef>
                <a:spcPts val="0"/>
              </a:spcBef>
            </a:pP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Radiation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pattern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and S11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one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1">
                    <a:lumMod val="50000"/>
                  </a:schemeClr>
                </a:solidFill>
              </a:rPr>
              <a:t>directivity</a:t>
            </a:r>
            <a:r>
              <a:rPr lang="es-ES" i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s-ES" i="0"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</p:spPr>
        <p:txBody>
          <a:bodyPr/>
          <a:lstStyle/>
          <a:p>
            <a:r>
              <a:rPr lang="es-ES" sz="3600" dirty="0" smtClean="0"/>
              <a:t>CPW-</a:t>
            </a:r>
            <a:r>
              <a:rPr lang="es-ES" sz="3600" dirty="0" err="1" smtClean="0"/>
              <a:t>fed</a:t>
            </a:r>
            <a:r>
              <a:rPr lang="es-ES" sz="3600" dirty="0" smtClean="0"/>
              <a:t> </a:t>
            </a:r>
            <a:r>
              <a:rPr lang="es-ES" sz="3600" dirty="0" err="1" smtClean="0"/>
              <a:t>monopole</a:t>
            </a:r>
            <a:r>
              <a:rPr lang="es-ES" sz="3600" dirty="0" smtClean="0"/>
              <a:t> </a:t>
            </a:r>
            <a:r>
              <a:rPr lang="es-ES" sz="3600" dirty="0" err="1" smtClean="0"/>
              <a:t>array</a:t>
            </a:r>
            <a:r>
              <a:rPr lang="es-ES" sz="3600" dirty="0" smtClean="0"/>
              <a:t> </a:t>
            </a:r>
            <a:r>
              <a:rPr lang="es-ES" sz="3600" dirty="0" err="1" smtClean="0"/>
              <a:t>antenna</a:t>
            </a:r>
            <a:r>
              <a:rPr lang="es-ES" sz="3600" dirty="0" smtClean="0"/>
              <a:t>  </a:t>
            </a:r>
            <a:endParaRPr lang="es-ES" dirty="0"/>
          </a:p>
        </p:txBody>
      </p:sp>
      <p:pic>
        <p:nvPicPr>
          <p:cNvPr id="10" name="Imagen 9" descr="Imagen que contiene cometa&#10;&#10;Descripción generada con confianza alta">
            <a:extLst>
              <a:ext uri="{FF2B5EF4-FFF2-40B4-BE49-F238E27FC236}">
                <a16:creationId xmlns:a16="http://schemas.microsoft.com/office/drawing/2014/main" xmlns="" id="{43508B59-23D4-4F14-9CB5-B9755192E0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08" y="3897152"/>
            <a:ext cx="2453827" cy="1969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DSP </a:t>
            </a:r>
            <a:r>
              <a:rPr lang="es-ES" dirty="0" err="1" smtClean="0"/>
              <a:t>workflow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9" y="1621766"/>
            <a:ext cx="7735253" cy="41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8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s-ES" smtClean="0"/>
              <a:t>MIT Media Lab</a:t>
            </a:r>
            <a:endParaRPr lang="es-ES" dirty="0"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57" y="1507883"/>
            <a:ext cx="4307869" cy="32352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820" y="1507883"/>
            <a:ext cx="4313613" cy="3235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endParaRPr sz="3060" b="1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endParaRPr sz="2400" b="1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body" idx="2"/>
          </p:nvPr>
        </p:nvSpPr>
        <p:spPr>
          <a:xfrm>
            <a:off x="410743" y="1839148"/>
            <a:ext cx="8405453" cy="7928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3"/>
          </p:nvPr>
        </p:nvSpPr>
        <p:spPr>
          <a:xfrm>
            <a:off x="396815" y="2706131"/>
            <a:ext cx="8419381" cy="254549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60000"/>
              <a:buFont typeface="Merriweather Sans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body" idx="4"/>
          </p:nvPr>
        </p:nvSpPr>
        <p:spPr>
          <a:xfrm>
            <a:off x="396815" y="5348467"/>
            <a:ext cx="8419381" cy="5951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Arial"/>
              <a:buNone/>
            </a:pPr>
            <a:endParaRPr sz="1800" b="1" i="1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6283776" y="1603221"/>
            <a:ext cx="609907" cy="826679"/>
            <a:chOff x="970723" y="3999044"/>
            <a:chExt cx="609907" cy="826679"/>
          </a:xfrm>
        </p:grpSpPr>
        <p:sp>
          <p:nvSpPr>
            <p:cNvPr id="8" name="Elipse 7"/>
            <p:cNvSpPr/>
            <p:nvPr/>
          </p:nvSpPr>
          <p:spPr>
            <a:xfrm>
              <a:off x="1065683" y="3999044"/>
              <a:ext cx="433552" cy="44877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 rot="7496182">
              <a:off x="983780" y="3991042"/>
              <a:ext cx="3739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dirty="0" smtClean="0">
                  <a:solidFill>
                    <a:schemeClr val="bg1"/>
                  </a:solidFill>
                </a:rPr>
                <a:t>T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1115834" y="4148615"/>
              <a:ext cx="341760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000" dirty="0" smtClean="0">
                  <a:solidFill>
                    <a:schemeClr val="bg1"/>
                  </a:solidFill>
                </a:rPr>
                <a:t>T</a:t>
              </a:r>
              <a:endParaRPr lang="es-ES" sz="2000" dirty="0">
                <a:solidFill>
                  <a:schemeClr val="bg1"/>
                </a:solidFill>
              </a:endParaRPr>
            </a:p>
            <a:p>
              <a:endParaRPr lang="es-ES" sz="1800" dirty="0"/>
            </a:p>
          </p:txBody>
        </p:sp>
        <p:sp>
          <p:nvSpPr>
            <p:cNvPr id="11" name="Rectángulo 10"/>
            <p:cNvSpPr/>
            <p:nvPr/>
          </p:nvSpPr>
          <p:spPr>
            <a:xfrm rot="14058627">
              <a:off x="1209695" y="3971416"/>
              <a:ext cx="341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000" dirty="0">
                  <a:solidFill>
                    <a:schemeClr val="bg1"/>
                  </a:solidFill>
                </a:rPr>
                <a:t>T</a:t>
              </a:r>
            </a:p>
          </p:txBody>
        </p:sp>
      </p:grpSp>
      <p:sp>
        <p:nvSpPr>
          <p:cNvPr id="12" name="CuadroTexto 11"/>
          <p:cNvSpPr txBox="1"/>
          <p:nvPr/>
        </p:nvSpPr>
        <p:spPr>
          <a:xfrm>
            <a:off x="6308624" y="3251378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>
                <a:latin typeface="Broadway" panose="04040905080B02020502" pitchFamily="82" charset="0"/>
              </a:rPr>
              <a:t>T</a:t>
            </a:r>
            <a:endParaRPr lang="es-ES" b="1" dirty="0">
              <a:latin typeface="Broadway" panose="04040905080B02020502" pitchFamily="82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 rot="10800000">
            <a:off x="6560456" y="3147503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>
                <a:latin typeface="Broadway" panose="04040905080B02020502" pitchFamily="82" charset="0"/>
              </a:rPr>
              <a:t>T</a:t>
            </a:r>
            <a:endParaRPr lang="es-ES" b="1" dirty="0">
              <a:latin typeface="Broadway" panose="04040905080B02020502" pitchFamily="82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 rot="10800000">
            <a:off x="6044281" y="3141892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>
                <a:latin typeface="Broadway" panose="04040905080B02020502" pitchFamily="82" charset="0"/>
              </a:rPr>
              <a:t>T</a:t>
            </a:r>
            <a:endParaRPr lang="es-ES" b="1" dirty="0">
              <a:latin typeface="Broadway" panose="04040905080B020205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549998" y="580454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dirty="0" err="1" smtClean="0"/>
              <a:t>Index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1299799" y="1352173"/>
            <a:ext cx="4918295" cy="44275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i="0" dirty="0" err="1" smtClean="0">
                <a:solidFill>
                  <a:schemeClr val="accent5">
                    <a:lumMod val="75000"/>
                  </a:schemeClr>
                </a:solidFill>
              </a:rPr>
              <a:t>Introduction</a:t>
            </a:r>
            <a:endParaRPr lang="es-ES" i="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System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Design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Stay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in Boston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Conclusion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Future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work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sz="28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2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redondeado 25"/>
          <p:cNvSpPr/>
          <p:nvPr/>
        </p:nvSpPr>
        <p:spPr>
          <a:xfrm>
            <a:off x="2800358" y="5572768"/>
            <a:ext cx="3545016" cy="5043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redondeado 24"/>
          <p:cNvSpPr/>
          <p:nvPr/>
        </p:nvSpPr>
        <p:spPr>
          <a:xfrm>
            <a:off x="6265257" y="3768323"/>
            <a:ext cx="2246474" cy="13985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3322785" y="3772708"/>
            <a:ext cx="2655877" cy="13985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redondeado 22"/>
          <p:cNvSpPr/>
          <p:nvPr/>
        </p:nvSpPr>
        <p:spPr>
          <a:xfrm>
            <a:off x="396814" y="3768323"/>
            <a:ext cx="2639377" cy="13985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“</a:t>
            </a:r>
            <a:r>
              <a:rPr lang="es-ES" dirty="0" err="1" smtClean="0"/>
              <a:t>TripleT</a:t>
            </a:r>
            <a:r>
              <a:rPr lang="es-ES" dirty="0" smtClean="0"/>
              <a:t>” </a:t>
            </a:r>
            <a:r>
              <a:rPr lang="es-ES" dirty="0" err="1" smtClean="0"/>
              <a:t>student</a:t>
            </a:r>
            <a:r>
              <a:rPr lang="es-ES" dirty="0" smtClean="0"/>
              <a:t> </a:t>
            </a:r>
            <a:r>
              <a:rPr lang="es-ES" dirty="0" err="1" smtClean="0"/>
              <a:t>team</a:t>
            </a:r>
            <a:endParaRPr lang="es-ES" dirty="0"/>
          </a:p>
        </p:txBody>
      </p:sp>
      <p:grpSp>
        <p:nvGrpSpPr>
          <p:cNvPr id="6" name="Grupo 5"/>
          <p:cNvGrpSpPr/>
          <p:nvPr/>
        </p:nvGrpSpPr>
        <p:grpSpPr>
          <a:xfrm>
            <a:off x="5143187" y="474693"/>
            <a:ext cx="1019839" cy="755817"/>
            <a:chOff x="465986" y="4870317"/>
            <a:chExt cx="1019839" cy="755817"/>
          </a:xfrm>
        </p:grpSpPr>
        <p:sp>
          <p:nvSpPr>
            <p:cNvPr id="7" name="CuadroTexto 6"/>
            <p:cNvSpPr txBox="1"/>
            <p:nvPr/>
          </p:nvSpPr>
          <p:spPr>
            <a:xfrm>
              <a:off x="730329" y="4979803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latin typeface="Broadway" panose="04040905080B02020502" pitchFamily="82" charset="0"/>
                </a:rPr>
                <a:t>T</a:t>
              </a:r>
              <a:endParaRPr lang="es-ES" b="1" dirty="0">
                <a:latin typeface="Broadway" panose="04040905080B02020502" pitchFamily="82" charset="0"/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982161" y="4875928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latin typeface="Broadway" panose="04040905080B02020502" pitchFamily="82" charset="0"/>
                </a:rPr>
                <a:t>T</a:t>
              </a:r>
              <a:endParaRPr lang="es-ES" b="1" dirty="0">
                <a:latin typeface="Broadway" panose="04040905080B02020502" pitchFamily="82" charset="0"/>
              </a:endParaRP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65986" y="4870317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latin typeface="Broadway" panose="04040905080B02020502" pitchFamily="82" charset="0"/>
                </a:rPr>
                <a:t>T</a:t>
              </a:r>
              <a:endParaRPr lang="es-ES" b="1" dirty="0">
                <a:latin typeface="Broadway" panose="04040905080B02020502" pitchFamily="82" charset="0"/>
              </a:endParaRP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47" y="1467109"/>
            <a:ext cx="1188027" cy="159314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00" y="1500044"/>
            <a:ext cx="1275273" cy="162406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44" y="1420480"/>
            <a:ext cx="1301045" cy="1686409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585254" y="3411269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/>
              <a:t>Iñigo Cortés Vidal</a:t>
            </a:r>
            <a:endParaRPr lang="es-ES" sz="1600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469383" y="342976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/>
              <a:t>Fátima Villa González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6334357" y="3411269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/>
              <a:t>Álvaro </a:t>
            </a:r>
            <a:r>
              <a:rPr lang="es-ES" sz="1600" b="1" dirty="0" err="1" smtClean="0"/>
              <a:t>Urain</a:t>
            </a:r>
            <a:r>
              <a:rPr lang="es-ES" sz="1600" b="1" dirty="0" smtClean="0"/>
              <a:t> </a:t>
            </a:r>
            <a:r>
              <a:rPr lang="es-ES" sz="1600" b="1" dirty="0" err="1" smtClean="0"/>
              <a:t>Echart</a:t>
            </a:r>
            <a:endParaRPr lang="es-ES" sz="1600" b="1" dirty="0"/>
          </a:p>
        </p:txBody>
      </p:sp>
      <p:sp>
        <p:nvSpPr>
          <p:cNvPr id="20" name="Rectángulo 19"/>
          <p:cNvSpPr/>
          <p:nvPr/>
        </p:nvSpPr>
        <p:spPr>
          <a:xfrm>
            <a:off x="358071" y="3961138"/>
            <a:ext cx="2749471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err="1" smtClean="0"/>
              <a:t>Graduated</a:t>
            </a:r>
            <a:r>
              <a:rPr lang="es-ES" dirty="0" smtClean="0"/>
              <a:t> in </a:t>
            </a:r>
            <a:r>
              <a:rPr lang="es-ES" dirty="0" err="1" smtClean="0"/>
              <a:t>Elec</a:t>
            </a:r>
            <a:r>
              <a:rPr lang="es-ES" dirty="0" smtClean="0"/>
              <a:t>. </a:t>
            </a:r>
            <a:r>
              <a:rPr lang="es-ES" dirty="0" err="1" smtClean="0"/>
              <a:t>Comm</a:t>
            </a:r>
            <a:r>
              <a:rPr lang="es-ES" dirty="0" smtClean="0"/>
              <a:t>. </a:t>
            </a:r>
            <a:r>
              <a:rPr lang="es-ES" dirty="0" err="1" smtClean="0"/>
              <a:t>Eng</a:t>
            </a:r>
            <a:r>
              <a:rPr lang="es-E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Master of </a:t>
            </a:r>
            <a:r>
              <a:rPr lang="es-ES" dirty="0" err="1" smtClean="0"/>
              <a:t>Telecomm</a:t>
            </a:r>
            <a:r>
              <a:rPr lang="es-ES" dirty="0" smtClean="0"/>
              <a:t>. </a:t>
            </a:r>
            <a:r>
              <a:rPr lang="es-ES" dirty="0" err="1" smtClean="0"/>
              <a:t>Eng</a:t>
            </a:r>
            <a:r>
              <a:rPr lang="es-ES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s-ES" b="1" dirty="0" err="1" smtClean="0"/>
              <a:t>Research</a:t>
            </a:r>
            <a:r>
              <a:rPr lang="es-ES" b="1" dirty="0" smtClean="0"/>
              <a:t> </a:t>
            </a:r>
            <a:r>
              <a:rPr lang="es-ES" b="1" dirty="0" err="1" smtClean="0"/>
              <a:t>Assistant</a:t>
            </a:r>
            <a:r>
              <a:rPr lang="es-ES" b="1" dirty="0" smtClean="0"/>
              <a:t> in </a:t>
            </a:r>
            <a:r>
              <a:rPr lang="es-ES" b="1" dirty="0" err="1" smtClean="0"/>
              <a:t>Fhg</a:t>
            </a:r>
            <a:r>
              <a:rPr lang="es-ES" b="1" dirty="0" smtClean="0"/>
              <a:t> IIS.</a:t>
            </a:r>
            <a:endParaRPr lang="es-ES" b="1" dirty="0"/>
          </a:p>
        </p:txBody>
      </p:sp>
      <p:sp>
        <p:nvSpPr>
          <p:cNvPr id="21" name="Rectángulo 20"/>
          <p:cNvSpPr/>
          <p:nvPr/>
        </p:nvSpPr>
        <p:spPr>
          <a:xfrm>
            <a:off x="3381857" y="3947645"/>
            <a:ext cx="266290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s-ES" dirty="0" err="1" smtClean="0"/>
              <a:t>Graduated</a:t>
            </a:r>
            <a:r>
              <a:rPr lang="es-ES" dirty="0" smtClean="0"/>
              <a:t> in </a:t>
            </a:r>
            <a:r>
              <a:rPr lang="es-ES" dirty="0" err="1" smtClean="0"/>
              <a:t>Sys</a:t>
            </a:r>
            <a:r>
              <a:rPr lang="es-ES" dirty="0" smtClean="0"/>
              <a:t>. </a:t>
            </a:r>
            <a:r>
              <a:rPr lang="es-ES" dirty="0" err="1" smtClean="0"/>
              <a:t>Comm</a:t>
            </a:r>
            <a:r>
              <a:rPr lang="es-ES" dirty="0" smtClean="0"/>
              <a:t>. </a:t>
            </a:r>
            <a:r>
              <a:rPr lang="es-ES" dirty="0" err="1" smtClean="0"/>
              <a:t>Eng</a:t>
            </a:r>
            <a:r>
              <a:rPr lang="es-ES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s-ES" b="1" dirty="0" smtClean="0"/>
              <a:t>Master of </a:t>
            </a:r>
            <a:r>
              <a:rPr lang="es-ES" b="1" dirty="0" err="1" smtClean="0"/>
              <a:t>Telecomm</a:t>
            </a:r>
            <a:r>
              <a:rPr lang="es-ES" b="1" dirty="0" smtClean="0"/>
              <a:t>. </a:t>
            </a:r>
            <a:r>
              <a:rPr lang="es-ES" b="1" dirty="0" err="1" smtClean="0"/>
              <a:t>Eng</a:t>
            </a:r>
            <a:r>
              <a:rPr lang="es-ES" b="1" dirty="0" smtClean="0"/>
              <a:t>. 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6579654" y="4088417"/>
            <a:ext cx="17155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 err="1" smtClean="0"/>
              <a:t>Undergraduate</a:t>
            </a:r>
            <a:r>
              <a:rPr lang="es-ES" b="1" dirty="0" smtClean="0"/>
              <a:t> in </a:t>
            </a:r>
          </a:p>
          <a:p>
            <a:pPr>
              <a:lnSpc>
                <a:spcPct val="150000"/>
              </a:lnSpc>
            </a:pPr>
            <a:r>
              <a:rPr lang="es-ES" b="1" dirty="0" err="1" smtClean="0"/>
              <a:t>Elec</a:t>
            </a:r>
            <a:r>
              <a:rPr lang="es-ES" b="1" dirty="0" smtClean="0"/>
              <a:t>. </a:t>
            </a:r>
            <a:r>
              <a:rPr lang="es-ES" b="1" dirty="0" err="1" smtClean="0"/>
              <a:t>Comm</a:t>
            </a:r>
            <a:r>
              <a:rPr lang="es-ES" b="1" dirty="0" smtClean="0"/>
              <a:t>. </a:t>
            </a:r>
            <a:r>
              <a:rPr lang="es-ES" b="1" dirty="0" err="1" smtClean="0"/>
              <a:t>Eng</a:t>
            </a:r>
            <a:r>
              <a:rPr lang="es-ES" b="1" dirty="0" smtClean="0"/>
              <a:t>.</a:t>
            </a: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7" y="5741653"/>
            <a:ext cx="1430106" cy="7877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789341" y="5612475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smtClean="0"/>
              <a:t>Supervisor: Dr. Daniel </a:t>
            </a:r>
            <a:r>
              <a:rPr lang="es-ES" sz="1800" b="1" dirty="0" err="1" smtClean="0"/>
              <a:t>Valderas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245737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194310"/>
            <a:r>
              <a:rPr lang="es-ES" sz="3200" dirty="0"/>
              <a:t>2018 IEEE AP-S </a:t>
            </a:r>
            <a:r>
              <a:rPr lang="es-ES" sz="3200" dirty="0" err="1"/>
              <a:t>Student</a:t>
            </a:r>
            <a:r>
              <a:rPr lang="es-ES" sz="3200" dirty="0"/>
              <a:t> </a:t>
            </a:r>
            <a:r>
              <a:rPr lang="es-ES" sz="3200" dirty="0" err="1"/>
              <a:t>Design</a:t>
            </a:r>
            <a:r>
              <a:rPr lang="es-ES" sz="3200" dirty="0"/>
              <a:t> </a:t>
            </a:r>
            <a:r>
              <a:rPr lang="es-ES" sz="3200" dirty="0" err="1"/>
              <a:t>Contest</a:t>
            </a:r>
            <a:r>
              <a:rPr lang="es-ES" sz="3200" dirty="0"/>
              <a:t/>
            </a:r>
            <a:br>
              <a:rPr lang="es-ES" sz="3200" dirty="0"/>
            </a:b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1"/>
          </p:nvPr>
        </p:nvSpPr>
        <p:spPr>
          <a:xfrm>
            <a:off x="396815" y="1371125"/>
            <a:ext cx="8419381" cy="1118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152400">
              <a:spcBef>
                <a:spcPts val="0"/>
              </a:spcBef>
            </a:pPr>
            <a:r>
              <a:rPr lang="es-ES" sz="2800" b="1" i="0" u="none" strike="noStrike" cap="none" dirty="0" err="1" smtClean="0">
                <a:solidFill>
                  <a:schemeClr val="accent5">
                    <a:lumMod val="75000"/>
                  </a:schemeClr>
                </a:solidFill>
                <a:sym typeface="Calibri"/>
              </a:rPr>
              <a:t>Goal</a:t>
            </a:r>
            <a:r>
              <a:rPr lang="es-ES" sz="2800" b="1" i="0" u="none" strike="noStrike" cap="none" dirty="0" smtClean="0">
                <a:solidFill>
                  <a:schemeClr val="accent5">
                    <a:lumMod val="75000"/>
                  </a:schemeClr>
                </a:solidFill>
                <a:sym typeface="Calibri"/>
              </a:rPr>
              <a:t>: </a:t>
            </a:r>
            <a:r>
              <a:rPr lang="es-ES" sz="280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0" dirty="0">
                <a:solidFill>
                  <a:schemeClr val="accent1">
                    <a:lumMod val="75000"/>
                  </a:schemeClr>
                </a:solidFill>
              </a:rPr>
              <a:t>Design and build a radio system to sound a radio channel in real time and accurately determine the location of a hidden transmitter.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35" y="2644989"/>
            <a:ext cx="1841951" cy="32801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9"/>
          <a:stretch/>
        </p:blipFill>
        <p:spPr>
          <a:xfrm>
            <a:off x="4606505" y="2630223"/>
            <a:ext cx="3422090" cy="3309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Transmitter</a:t>
            </a:r>
            <a:r>
              <a:rPr lang="es-ES" dirty="0" smtClean="0"/>
              <a:t> </a:t>
            </a:r>
            <a:r>
              <a:rPr lang="es-ES" dirty="0" err="1" smtClean="0"/>
              <a:t>details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2"/>
          </p:nvPr>
        </p:nvSpPr>
        <p:spPr>
          <a:xfrm>
            <a:off x="396815" y="1594271"/>
            <a:ext cx="8419381" cy="414385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Center </a:t>
            </a:r>
            <a:r>
              <a:rPr lang="es-ES" dirty="0" err="1" smtClean="0"/>
              <a:t>frequency</a:t>
            </a:r>
            <a:r>
              <a:rPr lang="es-ES" dirty="0" smtClean="0"/>
              <a:t>: 5GHz ISM Band (5.8 GHz)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err="1" smtClean="0"/>
              <a:t>Transmitted</a:t>
            </a:r>
            <a:r>
              <a:rPr lang="es-ES" dirty="0" smtClean="0"/>
              <a:t> data: PN </a:t>
            </a:r>
            <a:r>
              <a:rPr lang="es-ES" dirty="0" err="1" smtClean="0"/>
              <a:t>sequence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a 9th </a:t>
            </a:r>
            <a:r>
              <a:rPr lang="es-ES" dirty="0" err="1" smtClean="0"/>
              <a:t>order</a:t>
            </a:r>
            <a:r>
              <a:rPr lang="es-ES" dirty="0" smtClean="0"/>
              <a:t> LFSR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Data </a:t>
            </a:r>
            <a:r>
              <a:rPr lang="es-ES" dirty="0" err="1" smtClean="0"/>
              <a:t>rate</a:t>
            </a:r>
            <a:r>
              <a:rPr lang="es-ES" dirty="0" smtClean="0"/>
              <a:t>: 1Mchip/s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err="1" smtClean="0"/>
              <a:t>Modulation</a:t>
            </a:r>
            <a:r>
              <a:rPr lang="es-ES" dirty="0" smtClean="0"/>
              <a:t>: BPSK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RRC </a:t>
            </a:r>
            <a:r>
              <a:rPr lang="es-ES" dirty="0" err="1" smtClean="0"/>
              <a:t>filter</a:t>
            </a:r>
            <a:r>
              <a:rPr lang="es-ES" dirty="0"/>
              <a:t> </a:t>
            </a:r>
            <a:r>
              <a:rPr lang="es-ES" dirty="0" smtClean="0"/>
              <a:t>(roll-off = 0.5)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Single </a:t>
            </a:r>
            <a:r>
              <a:rPr lang="es-ES" dirty="0" err="1"/>
              <a:t>m</a:t>
            </a:r>
            <a:r>
              <a:rPr lang="es-ES" dirty="0" err="1" smtClean="0"/>
              <a:t>onopole</a:t>
            </a:r>
            <a:r>
              <a:rPr lang="es-ES" dirty="0" smtClean="0"/>
              <a:t> </a:t>
            </a:r>
            <a:r>
              <a:rPr lang="es-ES" dirty="0" err="1" smtClean="0"/>
              <a:t>antenna</a:t>
            </a:r>
            <a:endParaRPr lang="es-E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EIRP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exceed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ISM </a:t>
            </a:r>
            <a:r>
              <a:rPr lang="es-ES" dirty="0" err="1" smtClean="0"/>
              <a:t>limitations</a:t>
            </a:r>
            <a:r>
              <a:rPr lang="es-ES" dirty="0" smtClean="0"/>
              <a:t>:  36 </a:t>
            </a:r>
            <a:r>
              <a:rPr lang="es-ES" dirty="0" err="1" smtClean="0"/>
              <a:t>dBm</a:t>
            </a:r>
            <a:r>
              <a:rPr lang="es-ES" dirty="0" smtClean="0"/>
              <a:t> EIRP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50" y="2026104"/>
            <a:ext cx="1841951" cy="32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549998" y="580454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s-ES" dirty="0" err="1" smtClean="0"/>
              <a:t>Index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1299799" y="1352173"/>
            <a:ext cx="4918295" cy="44275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Introduction</a:t>
            </a:r>
            <a:endParaRPr lang="es-ES" b="0" i="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i="0" dirty="0" err="1" smtClean="0">
                <a:solidFill>
                  <a:schemeClr val="accent5">
                    <a:lumMod val="75000"/>
                  </a:schemeClr>
                </a:solidFill>
              </a:rPr>
              <a:t>System</a:t>
            </a:r>
            <a:r>
              <a:rPr lang="es-ES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i="0" dirty="0" err="1" smtClean="0">
                <a:solidFill>
                  <a:schemeClr val="accent5">
                    <a:lumMod val="75000"/>
                  </a:schemeClr>
                </a:solidFill>
              </a:rPr>
              <a:t>Design</a:t>
            </a:r>
            <a:r>
              <a:rPr lang="es-ES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Stay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in Boston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Conclusion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Future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b="0" i="0" dirty="0" err="1" smtClean="0">
                <a:solidFill>
                  <a:schemeClr val="accent5">
                    <a:lumMod val="75000"/>
                  </a:schemeClr>
                </a:solidFill>
              </a:rPr>
              <a:t>work</a:t>
            </a:r>
            <a:r>
              <a:rPr lang="es-ES" b="0" i="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lang="es-ES" i="0" dirty="0" smtClean="0">
              <a:solidFill>
                <a:schemeClr val="tx1"/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Wingdings" panose="05000000000000000000" pitchFamily="2" charset="2"/>
              <a:buChar char="Ø"/>
            </a:pPr>
            <a:endParaRPr sz="28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78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5" y="2552577"/>
            <a:ext cx="8278759" cy="304233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</p:spPr>
        <p:txBody>
          <a:bodyPr/>
          <a:lstStyle/>
          <a:p>
            <a:r>
              <a:rPr lang="es-ES" sz="3600" dirty="0" err="1" smtClean="0"/>
              <a:t>System</a:t>
            </a:r>
            <a:r>
              <a:rPr lang="es-ES" sz="3600" dirty="0" smtClean="0"/>
              <a:t> </a:t>
            </a:r>
            <a:r>
              <a:rPr lang="es-ES" sz="3600" dirty="0" err="1" smtClean="0"/>
              <a:t>workflow</a:t>
            </a:r>
            <a:endParaRPr lang="es-ES" dirty="0"/>
          </a:p>
        </p:txBody>
      </p:sp>
      <p:cxnSp>
        <p:nvCxnSpPr>
          <p:cNvPr id="14" name="Conector recto 13"/>
          <p:cNvCxnSpPr/>
          <p:nvPr/>
        </p:nvCxnSpPr>
        <p:spPr>
          <a:xfrm>
            <a:off x="286439" y="2313542"/>
            <a:ext cx="782198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1377108" y="2313542"/>
            <a:ext cx="5497417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7127913" y="2313542"/>
            <a:ext cx="1520328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88136" y="1377639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 err="1" smtClean="0">
                <a:solidFill>
                  <a:schemeClr val="accent1">
                    <a:lumMod val="50000"/>
                  </a:schemeClr>
                </a:solidFill>
              </a:rPr>
              <a:t>Array</a:t>
            </a:r>
            <a:r>
              <a:rPr lang="es-ES" sz="2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ES" sz="2000" b="1" dirty="0" err="1" smtClean="0">
                <a:solidFill>
                  <a:schemeClr val="accent1">
                    <a:lumMod val="50000"/>
                  </a:schemeClr>
                </a:solidFill>
              </a:rPr>
              <a:t>Antenna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04231" y="3183875"/>
            <a:ext cx="837281" cy="457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3662745" y="1593860"/>
            <a:ext cx="1396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accent1">
                    <a:lumMod val="50000"/>
                  </a:schemeClr>
                </a:solidFill>
              </a:rPr>
              <a:t>Front </a:t>
            </a:r>
            <a:r>
              <a:rPr lang="es-ES" sz="2000" b="1" dirty="0" err="1" smtClean="0">
                <a:solidFill>
                  <a:schemeClr val="accent1">
                    <a:lumMod val="50000"/>
                  </a:schemeClr>
                </a:solidFill>
              </a:rPr>
              <a:t>End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6962660" y="687835"/>
            <a:ext cx="16855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accent1">
                    <a:lumMod val="50000"/>
                  </a:schemeClr>
                </a:solidFill>
              </a:rPr>
              <a:t>Data </a:t>
            </a:r>
          </a:p>
          <a:p>
            <a:pPr algn="ctr"/>
            <a:r>
              <a:rPr lang="es-ES" sz="2000" b="1" dirty="0" err="1" smtClean="0">
                <a:solidFill>
                  <a:schemeClr val="accent1">
                    <a:lumMod val="50000"/>
                  </a:schemeClr>
                </a:solidFill>
              </a:rPr>
              <a:t>Acquisition</a:t>
            </a:r>
            <a:endParaRPr lang="es-ES" sz="2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s-ES" sz="2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000" b="1" dirty="0" err="1" smtClean="0">
                <a:solidFill>
                  <a:schemeClr val="accent1">
                    <a:lumMod val="50000"/>
                  </a:schemeClr>
                </a:solidFill>
              </a:rPr>
              <a:t>System</a:t>
            </a:r>
            <a:endParaRPr lang="es-ES" sz="2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s-ES" sz="2000" b="1" dirty="0" smtClean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  <a:p>
            <a:pPr algn="ctr"/>
            <a:r>
              <a:rPr lang="es-ES" sz="2000" b="1" dirty="0" smtClean="0">
                <a:solidFill>
                  <a:schemeClr val="accent1">
                    <a:lumMod val="50000"/>
                  </a:schemeClr>
                </a:solidFill>
              </a:rPr>
              <a:t>DSP</a:t>
            </a:r>
            <a:endParaRPr lang="es-E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600" dirty="0" smtClean="0"/>
              <a:t>CPW-</a:t>
            </a:r>
            <a:r>
              <a:rPr lang="es-ES" sz="3600" dirty="0" err="1" smtClean="0"/>
              <a:t>fed</a:t>
            </a:r>
            <a:r>
              <a:rPr lang="es-ES" sz="3600" dirty="0" smtClean="0"/>
              <a:t> </a:t>
            </a:r>
            <a:r>
              <a:rPr lang="es-ES" sz="3600" dirty="0" err="1" smtClean="0"/>
              <a:t>monopole</a:t>
            </a:r>
            <a:r>
              <a:rPr lang="es-ES" sz="3600" dirty="0" smtClean="0"/>
              <a:t> </a:t>
            </a:r>
            <a:r>
              <a:rPr lang="es-ES" sz="3600" dirty="0" err="1" smtClean="0"/>
              <a:t>array</a:t>
            </a:r>
            <a:r>
              <a:rPr lang="es-ES" sz="3600" dirty="0" smtClean="0"/>
              <a:t> </a:t>
            </a:r>
            <a:r>
              <a:rPr lang="es-ES" sz="3600" dirty="0" err="1" smtClean="0"/>
              <a:t>antenna</a:t>
            </a:r>
            <a:r>
              <a:rPr lang="es-ES" sz="3600" dirty="0" smtClean="0"/>
              <a:t>  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idx="2"/>
          </p:nvPr>
        </p:nvSpPr>
        <p:spPr>
          <a:xfrm>
            <a:off x="517999" y="1494690"/>
            <a:ext cx="8419381" cy="414385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Configurable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Zynqberry</a:t>
            </a:r>
            <a:endParaRPr lang="es-E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err="1" smtClean="0"/>
              <a:t>Resolution</a:t>
            </a:r>
            <a:r>
              <a:rPr lang="es-ES" dirty="0" smtClean="0"/>
              <a:t>: 90</a:t>
            </a:r>
            <a:r>
              <a:rPr lang="he-IL" dirty="0" smtClean="0"/>
              <a:t>⁰</a:t>
            </a:r>
            <a:r>
              <a:rPr lang="es-ES" dirty="0" smtClean="0"/>
              <a:t> (4 </a:t>
            </a:r>
            <a:r>
              <a:rPr lang="es-ES" dirty="0" err="1" smtClean="0"/>
              <a:t>directivities</a:t>
            </a:r>
            <a:r>
              <a:rPr lang="es-ES" dirty="0" smtClean="0"/>
              <a:t>)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1 </a:t>
            </a:r>
            <a:r>
              <a:rPr lang="es-ES" dirty="0" err="1" smtClean="0"/>
              <a:t>driven</a:t>
            </a:r>
            <a:r>
              <a:rPr lang="es-ES" dirty="0" smtClean="0"/>
              <a:t> </a:t>
            </a:r>
            <a:r>
              <a:rPr lang="es-ES" dirty="0" err="1" smtClean="0"/>
              <a:t>element</a:t>
            </a:r>
            <a:endParaRPr lang="es-E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4 </a:t>
            </a:r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elements</a:t>
            </a:r>
            <a:endParaRPr lang="es-E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No </a:t>
            </a:r>
            <a:r>
              <a:rPr lang="es-ES" dirty="0" err="1" smtClean="0"/>
              <a:t>ground</a:t>
            </a:r>
            <a:r>
              <a:rPr lang="es-ES" dirty="0" smtClean="0"/>
              <a:t> </a:t>
            </a:r>
            <a:r>
              <a:rPr lang="es-ES" dirty="0" err="1" smtClean="0"/>
              <a:t>plane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bottom</a:t>
            </a:r>
            <a:endParaRPr lang="es-E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smtClean="0"/>
              <a:t>1 </a:t>
            </a:r>
            <a:r>
              <a:rPr lang="es-ES" dirty="0" err="1" smtClean="0"/>
              <a:t>Diode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element</a:t>
            </a:r>
            <a:endParaRPr lang="es-E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dirty="0" err="1" smtClean="0"/>
              <a:t>Size</a:t>
            </a:r>
            <a:r>
              <a:rPr lang="es-ES" dirty="0" smtClean="0"/>
              <a:t>: 50mm x 50mm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8B1A3541-C229-49E9-BFD1-8BD7C881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00" y="1907357"/>
            <a:ext cx="4384713" cy="33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9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r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617</Words>
  <Application>Microsoft Office PowerPoint</Application>
  <PresentationFormat>Presentación en pantalla (4:3)</PresentationFormat>
  <Paragraphs>172</Paragraphs>
  <Slides>29</Slides>
  <Notes>23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Arial</vt:lpstr>
      <vt:lpstr>Broadway</vt:lpstr>
      <vt:lpstr>Calibri</vt:lpstr>
      <vt:lpstr>Merriweather Sans</vt:lpstr>
      <vt:lpstr>Noto Sans Symbols</vt:lpstr>
      <vt:lpstr>Wingdings</vt:lpstr>
      <vt:lpstr>Title Slides</vt:lpstr>
      <vt:lpstr>Divider Slides</vt:lpstr>
      <vt:lpstr>Content Slides</vt:lpstr>
      <vt:lpstr>A DOA and RSS-based Localization Radio System with a CPW-Fed Monopole Array Antenna at 5.8 GHz  </vt:lpstr>
      <vt:lpstr>Index</vt:lpstr>
      <vt:lpstr>Index</vt:lpstr>
      <vt:lpstr>“TripleT” student team</vt:lpstr>
      <vt:lpstr>2018 IEEE AP-S Student Design Contest </vt:lpstr>
      <vt:lpstr>Transmitter details </vt:lpstr>
      <vt:lpstr>Index</vt:lpstr>
      <vt:lpstr>System workflow</vt:lpstr>
      <vt:lpstr>CPW-fed monopole array antenna  </vt:lpstr>
      <vt:lpstr>Front-End</vt:lpstr>
      <vt:lpstr>Zynqberry</vt:lpstr>
      <vt:lpstr>Zynqberry</vt:lpstr>
      <vt:lpstr>First complete structure</vt:lpstr>
      <vt:lpstr>Index</vt:lpstr>
      <vt:lpstr>MIT</vt:lpstr>
      <vt:lpstr>AP-S Student Design Contest </vt:lpstr>
      <vt:lpstr>AP-S Student Design Contest </vt:lpstr>
      <vt:lpstr>AP-S Student Design Contest </vt:lpstr>
      <vt:lpstr>Index</vt:lpstr>
      <vt:lpstr>Conclusion</vt:lpstr>
      <vt:lpstr>Index</vt:lpstr>
      <vt:lpstr>Future work</vt:lpstr>
      <vt:lpstr>Suggestions</vt:lpstr>
      <vt:lpstr>A DOA and RSS-based Localization Radio System with a CPW-Fed Monopole Array Antenna at 5.8 GHz  </vt:lpstr>
      <vt:lpstr>CPW-fed monopole array antenna  </vt:lpstr>
      <vt:lpstr>CPW-fed monopole array antenna  </vt:lpstr>
      <vt:lpstr>DSP workflow</vt:lpstr>
      <vt:lpstr>MIT Media Lab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iñigo Cortés</dc:creator>
  <cp:lastModifiedBy>ikourtains@gmail.com</cp:lastModifiedBy>
  <cp:revision>54</cp:revision>
  <dcterms:modified xsi:type="dcterms:W3CDTF">2018-10-11T09:16:48Z</dcterms:modified>
</cp:coreProperties>
</file>